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56" r:id="rId3"/>
    <p:sldId id="257" r:id="rId4"/>
    <p:sldId id="295" r:id="rId5"/>
    <p:sldId id="258" r:id="rId6"/>
    <p:sldId id="259" r:id="rId7"/>
    <p:sldId id="292" r:id="rId8"/>
    <p:sldId id="294" r:id="rId9"/>
    <p:sldId id="293" r:id="rId10"/>
    <p:sldId id="260" r:id="rId11"/>
    <p:sldId id="296" r:id="rId12"/>
    <p:sldId id="299" r:id="rId13"/>
    <p:sldId id="300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A77E2-C180-4AAB-B850-97081F56F79F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07B7-44C8-4E92-B144-4DD453FAF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816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A77E2-C180-4AAB-B850-97081F56F79F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07B7-44C8-4E92-B144-4DD453FAF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019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A77E2-C180-4AAB-B850-97081F56F79F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07B7-44C8-4E92-B144-4DD453FAF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56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A77E2-C180-4AAB-B850-97081F56F79F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07B7-44C8-4E92-B144-4DD453FAF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0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A77E2-C180-4AAB-B850-97081F56F79F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07B7-44C8-4E92-B144-4DD453FAF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44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A77E2-C180-4AAB-B850-97081F56F79F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07B7-44C8-4E92-B144-4DD453FAF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004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A77E2-C180-4AAB-B850-97081F56F79F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07B7-44C8-4E92-B144-4DD453FAF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713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A77E2-C180-4AAB-B850-97081F56F79F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07B7-44C8-4E92-B144-4DD453FAF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877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A77E2-C180-4AAB-B850-97081F56F79F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07B7-44C8-4E92-B144-4DD453FAF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408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A77E2-C180-4AAB-B850-97081F56F79F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07B7-44C8-4E92-B144-4DD453FAF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85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A77E2-C180-4AAB-B850-97081F56F79F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607B7-44C8-4E92-B144-4DD453FAF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148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A77E2-C180-4AAB-B850-97081F56F79F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607B7-44C8-4E92-B144-4DD453FAF1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853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3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379323"/>
            <a:ext cx="12192000" cy="562237"/>
          </a:xfrm>
          <a:prstGeom prst="rect">
            <a:avLst/>
          </a:prstGeom>
          <a:solidFill>
            <a:srgbClr val="3C746B">
              <a:alpha val="9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endParaRPr lang="ru-RU" sz="1867" b="1" dirty="0">
              <a:latin typeface="Calibri" panose="020F0502020204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5250" y="2333625"/>
            <a:ext cx="118668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Функциональность </a:t>
            </a:r>
          </a:p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Автоматизированной системы анализа надежности хозяйства АТ ОАО «РЖД»</a:t>
            </a:r>
          </a:p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АС АНШ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-7544"/>
            <a:ext cx="12192000" cy="1604797"/>
          </a:xfrm>
          <a:prstGeom prst="rect">
            <a:avLst/>
          </a:prstGeom>
          <a:solidFill>
            <a:srgbClr val="3C746B">
              <a:alpha val="9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875863" y="164638"/>
            <a:ext cx="12189023" cy="115212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defRPr/>
            </a:pPr>
            <a:r>
              <a:rPr lang="ru-RU" sz="1867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ПЕТЕРБУРГСКИЙ ГОСУДАРСТВЕННЫЙ УНИВЕРСИТЕТ ПУТЕЙ СООБЩЕНИЯ</a:t>
            </a:r>
          </a:p>
          <a:p>
            <a:pPr>
              <a:defRPr/>
            </a:pPr>
            <a:r>
              <a:rPr lang="ru-RU" sz="1867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императора  Александра </a:t>
            </a:r>
            <a:r>
              <a:rPr lang="en-US" sz="1867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ru-RU" sz="1867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867" b="1" dirty="0">
                <a:solidFill>
                  <a:schemeClr val="bg1"/>
                </a:solidFill>
              </a:rPr>
              <a:t>Отраслевая Научно-Исследовательская Лаборатория</a:t>
            </a:r>
          </a:p>
          <a:p>
            <a:r>
              <a:rPr lang="ru-RU" sz="1867" b="1" dirty="0">
                <a:solidFill>
                  <a:schemeClr val="bg1"/>
                </a:solidFill>
              </a:rPr>
              <a:t>«Автоматизации Технического Обслуживания,</a:t>
            </a:r>
            <a:r>
              <a:rPr lang="en-US" sz="1867" b="1" dirty="0">
                <a:solidFill>
                  <a:schemeClr val="bg1"/>
                </a:solidFill>
              </a:rPr>
              <a:t> </a:t>
            </a:r>
            <a:r>
              <a:rPr lang="ru-RU" sz="1867" b="1" dirty="0">
                <a:solidFill>
                  <a:schemeClr val="bg1"/>
                </a:solidFill>
              </a:rPr>
              <a:t>Диагностика и Мониторинг СЖАТ»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271" y="98056"/>
            <a:ext cx="861539" cy="8615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3" name="Прямоугольник 12"/>
          <p:cNvSpPr/>
          <p:nvPr/>
        </p:nvSpPr>
        <p:spPr>
          <a:xfrm>
            <a:off x="1618549" y="98401"/>
            <a:ext cx="60960" cy="135735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71" y="1099051"/>
            <a:ext cx="868445" cy="36629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3051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6379323"/>
            <a:ext cx="12192000" cy="562237"/>
          </a:xfrm>
          <a:prstGeom prst="rect">
            <a:avLst/>
          </a:prstGeom>
          <a:solidFill>
            <a:srgbClr val="3C746B">
              <a:alpha val="9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endParaRPr lang="ru-RU" sz="1867" b="1" dirty="0">
              <a:latin typeface="Calibri" panose="020F0502020204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-7544"/>
            <a:ext cx="12192000" cy="652235"/>
          </a:xfrm>
          <a:prstGeom prst="rect">
            <a:avLst/>
          </a:prstGeom>
          <a:solidFill>
            <a:srgbClr val="3C746B">
              <a:alpha val="9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05632" y="134286"/>
            <a:ext cx="83426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Нелинейная зависимость показателей надежности от количества отказов ЖАТ</a:t>
            </a:r>
            <a:endParaRPr lang="ru-RU" sz="1600" b="1" dirty="0"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647043" y="6478259"/>
            <a:ext cx="467003" cy="35826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ru-RU" sz="2667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ru-RU" sz="2667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002" y="127329"/>
            <a:ext cx="1085144" cy="4576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346150"/>
              </p:ext>
            </p:extLst>
          </p:nvPr>
        </p:nvGraphicFramePr>
        <p:xfrm>
          <a:off x="1113560" y="2810965"/>
          <a:ext cx="7634678" cy="2816752"/>
        </p:xfrm>
        <a:graphic>
          <a:graphicData uri="http://schemas.openxmlformats.org/drawingml/2006/table">
            <a:tbl>
              <a:tblPr/>
              <a:tblGrid>
                <a:gridCol w="1079792">
                  <a:extLst>
                    <a:ext uri="{9D8B030D-6E8A-4147-A177-3AD203B41FA5}">
                      <a16:colId xmlns:a16="http://schemas.microsoft.com/office/drawing/2014/main" val="2355791598"/>
                    </a:ext>
                  </a:extLst>
                </a:gridCol>
                <a:gridCol w="830609">
                  <a:extLst>
                    <a:ext uri="{9D8B030D-6E8A-4147-A177-3AD203B41FA5}">
                      <a16:colId xmlns:a16="http://schemas.microsoft.com/office/drawing/2014/main" val="2960658247"/>
                    </a:ext>
                  </a:extLst>
                </a:gridCol>
                <a:gridCol w="957248">
                  <a:extLst>
                    <a:ext uri="{9D8B030D-6E8A-4147-A177-3AD203B41FA5}">
                      <a16:colId xmlns:a16="http://schemas.microsoft.com/office/drawing/2014/main" val="1869579408"/>
                    </a:ext>
                  </a:extLst>
                </a:gridCol>
                <a:gridCol w="330195">
                  <a:extLst>
                    <a:ext uri="{9D8B030D-6E8A-4147-A177-3AD203B41FA5}">
                      <a16:colId xmlns:a16="http://schemas.microsoft.com/office/drawing/2014/main" val="1733821175"/>
                    </a:ext>
                  </a:extLst>
                </a:gridCol>
                <a:gridCol w="373774">
                  <a:extLst>
                    <a:ext uri="{9D8B030D-6E8A-4147-A177-3AD203B41FA5}">
                      <a16:colId xmlns:a16="http://schemas.microsoft.com/office/drawing/2014/main" val="2721596302"/>
                    </a:ext>
                  </a:extLst>
                </a:gridCol>
                <a:gridCol w="737164">
                  <a:extLst>
                    <a:ext uri="{9D8B030D-6E8A-4147-A177-3AD203B41FA5}">
                      <a16:colId xmlns:a16="http://schemas.microsoft.com/office/drawing/2014/main" val="2551698479"/>
                    </a:ext>
                  </a:extLst>
                </a:gridCol>
                <a:gridCol w="332244">
                  <a:extLst>
                    <a:ext uri="{9D8B030D-6E8A-4147-A177-3AD203B41FA5}">
                      <a16:colId xmlns:a16="http://schemas.microsoft.com/office/drawing/2014/main" val="2046279652"/>
                    </a:ext>
                  </a:extLst>
                </a:gridCol>
                <a:gridCol w="235339">
                  <a:extLst>
                    <a:ext uri="{9D8B030D-6E8A-4147-A177-3AD203B41FA5}">
                      <a16:colId xmlns:a16="http://schemas.microsoft.com/office/drawing/2014/main" val="1546077820"/>
                    </a:ext>
                  </a:extLst>
                </a:gridCol>
                <a:gridCol w="1022400">
                  <a:extLst>
                    <a:ext uri="{9D8B030D-6E8A-4147-A177-3AD203B41FA5}">
                      <a16:colId xmlns:a16="http://schemas.microsoft.com/office/drawing/2014/main" val="2862500499"/>
                    </a:ext>
                  </a:extLst>
                </a:gridCol>
                <a:gridCol w="192364">
                  <a:extLst>
                    <a:ext uri="{9D8B030D-6E8A-4147-A177-3AD203B41FA5}">
                      <a16:colId xmlns:a16="http://schemas.microsoft.com/office/drawing/2014/main" val="1452272175"/>
                    </a:ext>
                  </a:extLst>
                </a:gridCol>
                <a:gridCol w="235339">
                  <a:extLst>
                    <a:ext uri="{9D8B030D-6E8A-4147-A177-3AD203B41FA5}">
                      <a16:colId xmlns:a16="http://schemas.microsoft.com/office/drawing/2014/main" val="2077027669"/>
                    </a:ext>
                  </a:extLst>
                </a:gridCol>
                <a:gridCol w="1308210">
                  <a:extLst>
                    <a:ext uri="{9D8B030D-6E8A-4147-A177-3AD203B41FA5}">
                      <a16:colId xmlns:a16="http://schemas.microsoft.com/office/drawing/2014/main" val="3850653281"/>
                    </a:ext>
                  </a:extLst>
                </a:gridCol>
              </a:tblGrid>
              <a:tr h="42344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Объекты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кол-во 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ОТС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Длит. (час)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Твосст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час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Интенсивность,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1/час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кГот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782887"/>
                  </a:ext>
                </a:extLst>
              </a:tr>
              <a:tr h="21757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Станция 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отказа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 3 часа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=(1+2)/2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=2/(24-(1+2))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=1/(1+1.5*0.09524)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355068"/>
                  </a:ext>
                </a:extLst>
              </a:tr>
              <a:tr h="21757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0.0952381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0.87500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480400"/>
                  </a:ext>
                </a:extLst>
              </a:tr>
              <a:tr h="21757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46766"/>
                  </a:ext>
                </a:extLst>
              </a:tr>
              <a:tr h="21757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Станция 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отказ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часа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=1.5/1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=1/(24-1.5)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=1/(1+1.5*0.04444)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207661"/>
                  </a:ext>
                </a:extLst>
              </a:tr>
              <a:tr h="21757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0.0444444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0.93750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081682"/>
                  </a:ext>
                </a:extLst>
              </a:tr>
              <a:tr h="21757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387536"/>
                  </a:ext>
                </a:extLst>
              </a:tr>
              <a:tr h="21757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Станция 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отказа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 3 часа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=(1+1+1)/3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=3/(24-(1+1+1))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=1/(1+1*0.14286)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049260"/>
                  </a:ext>
                </a:extLst>
              </a:tr>
              <a:tr h="21757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0.14285714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0.87500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485050"/>
                  </a:ext>
                </a:extLst>
              </a:tr>
              <a:tr h="21757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034797"/>
                  </a:ext>
                </a:extLst>
              </a:tr>
              <a:tr h="21757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Станция 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отказ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 3 часа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=3/1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=1/(24-3)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=1/(1+3*0.04762)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468925"/>
                  </a:ext>
                </a:extLst>
              </a:tr>
              <a:tr h="21757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0.04761905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0.87500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53727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Таблица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04545283"/>
                  </p:ext>
                </p:extLst>
              </p:nvPr>
            </p:nvGraphicFramePr>
            <p:xfrm>
              <a:off x="1963861" y="1396297"/>
              <a:ext cx="5934075" cy="74206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978025">
                      <a:extLst>
                        <a:ext uri="{9D8B030D-6E8A-4147-A177-3AD203B41FA5}">
                          <a16:colId xmlns:a16="http://schemas.microsoft.com/office/drawing/2014/main" val="3228567988"/>
                        </a:ext>
                      </a:extLst>
                    </a:gridCol>
                    <a:gridCol w="1978025">
                      <a:extLst>
                        <a:ext uri="{9D8B030D-6E8A-4147-A177-3AD203B41FA5}">
                          <a16:colId xmlns:a16="http://schemas.microsoft.com/office/drawing/2014/main" val="820302560"/>
                        </a:ext>
                      </a:extLst>
                    </a:gridCol>
                    <a:gridCol w="1978025">
                      <a:extLst>
                        <a:ext uri="{9D8B030D-6E8A-4147-A177-3AD203B41FA5}">
                          <a16:colId xmlns:a16="http://schemas.microsoft.com/office/drawing/2014/main" val="3666916544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Среднее время восстановления </a:t>
                          </a:r>
                          <a:r>
                            <a:rPr lang="ru-RU" sz="1100" dirty="0" err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Твосст</a:t>
                          </a:r>
                          <a:endParaRPr lang="ru-RU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Интенсивность, </a:t>
                          </a:r>
                          <a:r>
                            <a:rPr lang="en-US" sz="1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L</a:t>
                          </a:r>
                          <a:endParaRPr lang="ru-RU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 err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кГот</a:t>
                          </a:r>
                          <a:r>
                            <a:rPr lang="ru-RU" sz="1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, </a:t>
                          </a:r>
                          <a:r>
                            <a:rPr lang="en-US" sz="1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</a:t>
                          </a:r>
                          <a:endParaRPr lang="ru-RU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1008730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Твосст</m:t>
                                </m:r>
                                <m:r>
                                  <a:rPr lang="ru-RU" sz="1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nary>
                                      <m:naryPr>
                                        <m:chr m:val="∑"/>
                                        <m:grow m:val="on"/>
                                        <m:ctrlPr>
                                          <a:rPr lang="ru-RU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a:rPr lang="ru-RU" sz="1100" i="1">
                                            <a:effectLst/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ru-RU" sz="1100" i="1">
                                            <a:effectLst/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mbria Math" panose="02040503050406030204" pitchFamily="18" charset="0"/>
                                          </a:rPr>
                                          <m:t>=0</m:t>
                                        </m:r>
                                      </m:sub>
                                      <m:sup>
                                        <m:r>
                                          <a:rPr lang="ru-RU" sz="1100" i="1">
                                            <a:effectLst/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sup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ru-RU" sz="1100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Ti</m:t>
                                        </m:r>
                                      </m:e>
                                    </m:nary>
                                  </m:num>
                                  <m:den>
                                    <m:r>
                                      <a:rPr lang="ru-RU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𝑁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1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mbria Math" panose="02040503050406030204" pitchFamily="18" charset="0"/>
                                  </a:rPr>
                                  <m:t>𝐿</m:t>
                                </m:r>
                                <m:r>
                                  <a:rPr lang="ru-RU" sz="11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11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ru-RU" sz="110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mbria Math" panose="02040503050406030204" pitchFamily="18" charset="0"/>
                                      </a:rPr>
                                      <m:t>N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ru-RU" sz="110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mbria Math" panose="02040503050406030204" pitchFamily="18" charset="0"/>
                                      </a:rPr>
                                      <m:t>T</m:t>
                                    </m:r>
                                    <m:r>
                                      <a:rPr lang="ru-RU" sz="11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mbria Math" panose="02040503050406030204" pitchFamily="18" charset="0"/>
                                      </a:rPr>
                                      <m:t>−</m:t>
                                    </m:r>
                                    <m:nary>
                                      <m:naryPr>
                                        <m:chr m:val="∑"/>
                                        <m:grow m:val="on"/>
                                        <m:ctrlPr>
                                          <a:rPr lang="ru-RU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a:rPr lang="ru-RU" sz="1100" i="1">
                                            <a:effectLst/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ru-RU" sz="1100" i="1">
                                            <a:effectLst/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mbria Math" panose="02040503050406030204" pitchFamily="18" charset="0"/>
                                          </a:rPr>
                                          <m:t>=0</m:t>
                                        </m:r>
                                      </m:sub>
                                      <m:sup>
                                        <m:r>
                                          <a:rPr lang="ru-RU" sz="1100" i="1">
                                            <a:effectLst/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sup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ru-RU" sz="1100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Ti</m:t>
                                        </m:r>
                                      </m:e>
                                    </m:nary>
                                  </m:den>
                                </m:f>
                              </m:oMath>
                            </m:oMathPara>
                          </a14:m>
                          <a:endParaRPr lang="ru-RU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1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mbria Math" panose="02040503050406030204" pitchFamily="18" charset="0"/>
                                  </a:rPr>
                                  <m:t>К=</m:t>
                                </m:r>
                                <m:f>
                                  <m:fPr>
                                    <m:ctrlPr>
                                      <a:rPr lang="ru-RU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10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1+Твосст∗</m:t>
                                    </m:r>
                                    <m:r>
                                      <a:rPr lang="en-US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𝐿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019690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Таблица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04545283"/>
                  </p:ext>
                </p:extLst>
              </p:nvPr>
            </p:nvGraphicFramePr>
            <p:xfrm>
              <a:off x="1963861" y="1396297"/>
              <a:ext cx="5934075" cy="74206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978025">
                      <a:extLst>
                        <a:ext uri="{9D8B030D-6E8A-4147-A177-3AD203B41FA5}">
                          <a16:colId xmlns:a16="http://schemas.microsoft.com/office/drawing/2014/main" val="3228567988"/>
                        </a:ext>
                      </a:extLst>
                    </a:gridCol>
                    <a:gridCol w="1978025">
                      <a:extLst>
                        <a:ext uri="{9D8B030D-6E8A-4147-A177-3AD203B41FA5}">
                          <a16:colId xmlns:a16="http://schemas.microsoft.com/office/drawing/2014/main" val="820302560"/>
                        </a:ext>
                      </a:extLst>
                    </a:gridCol>
                    <a:gridCol w="1978025">
                      <a:extLst>
                        <a:ext uri="{9D8B030D-6E8A-4147-A177-3AD203B41FA5}">
                          <a16:colId xmlns:a16="http://schemas.microsoft.com/office/drawing/2014/main" val="3666916544"/>
                        </a:ext>
                      </a:extLst>
                    </a:gridCol>
                  </a:tblGrid>
                  <a:tr h="35877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Среднее время восстановления </a:t>
                          </a:r>
                          <a:r>
                            <a:rPr lang="ru-RU" sz="1100" dirty="0" err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Твосст</a:t>
                          </a:r>
                          <a:endParaRPr lang="ru-RU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Интенсивность, </a:t>
                          </a:r>
                          <a:r>
                            <a:rPr lang="en-US" sz="1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L</a:t>
                          </a:r>
                          <a:endParaRPr lang="ru-RU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 err="1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кГот</a:t>
                          </a:r>
                          <a:r>
                            <a:rPr lang="ru-RU" sz="1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, </a:t>
                          </a:r>
                          <a:r>
                            <a:rPr lang="en-US" sz="1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</a:t>
                          </a:r>
                          <a:endParaRPr lang="ru-RU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10087307"/>
                      </a:ext>
                    </a:extLst>
                  </a:tr>
                  <a:tr h="38328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3"/>
                          <a:stretch>
                            <a:fillRect t="-104762" r="-199692" b="-1126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3"/>
                          <a:stretch>
                            <a:fillRect l="-100309" t="-104762" r="-100309" b="-1126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3"/>
                          <a:stretch>
                            <a:fillRect l="-199692" t="-104762" b="-11269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0196902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4409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6379323"/>
            <a:ext cx="12192000" cy="562237"/>
          </a:xfrm>
          <a:prstGeom prst="rect">
            <a:avLst/>
          </a:prstGeom>
          <a:solidFill>
            <a:srgbClr val="3C746B">
              <a:alpha val="9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endParaRPr lang="ru-RU" sz="1867" b="1" dirty="0">
              <a:latin typeface="Calibri" panose="020F0502020204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-7544"/>
            <a:ext cx="12192000" cy="652235"/>
          </a:xfrm>
          <a:prstGeom prst="rect">
            <a:avLst/>
          </a:prstGeom>
          <a:solidFill>
            <a:srgbClr val="3C746B">
              <a:alpha val="9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36691" y="59916"/>
            <a:ext cx="9030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Расчет показателей надежности по методике 2020 года- изменение принципа расчета. </a:t>
            </a:r>
            <a:endParaRPr lang="ru-RU" sz="1600" b="1" dirty="0"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587943" y="6478259"/>
            <a:ext cx="526104" cy="35826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ru-RU" sz="2667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2667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002" y="127329"/>
            <a:ext cx="1085144" cy="4576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4364180" y="825467"/>
            <a:ext cx="230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Показатели для ШЧ</a:t>
            </a:r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333601"/>
              </p:ext>
            </p:extLst>
          </p:nvPr>
        </p:nvGraphicFramePr>
        <p:xfrm>
          <a:off x="5650542" y="1736319"/>
          <a:ext cx="5769032" cy="12573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1117661323"/>
                    </a:ext>
                  </a:extLst>
                </a:gridCol>
                <a:gridCol w="698269">
                  <a:extLst>
                    <a:ext uri="{9D8B030D-6E8A-4147-A177-3AD203B41FA5}">
                      <a16:colId xmlns:a16="http://schemas.microsoft.com/office/drawing/2014/main" val="2729832913"/>
                    </a:ext>
                  </a:extLst>
                </a:gridCol>
                <a:gridCol w="3241963">
                  <a:extLst>
                    <a:ext uri="{9D8B030D-6E8A-4147-A177-3AD203B41FA5}">
                      <a16:colId xmlns:a16="http://schemas.microsoft.com/office/drawing/2014/main" val="3387944726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Кол-во объектов с отказами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10709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Потери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поездо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-часов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775007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Твосст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=(0.033333333 + 0.066666667 + 1.041666667 + 1.966666667)/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739762"/>
                  </a:ext>
                </a:extLst>
              </a:tr>
              <a:tr h="160020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Интенсивность  по 1 и 2 кат. 1/час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0.000571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=0.000114+0.000114+0.000228+0.000114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27488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Интенсивность  по 1 и 2 кат. 1/мес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0.417867693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=(0.000114+0.000114+0.000228+0.000114)*30.5*24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309915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кГот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0.999556593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=1/(1+0.777083333*0.000570858)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22344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Кол-во объектов в ШЧ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202903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024370"/>
              </p:ext>
            </p:extLst>
          </p:nvPr>
        </p:nvGraphicFramePr>
        <p:xfrm>
          <a:off x="831272" y="1386373"/>
          <a:ext cx="3683000" cy="2415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:a16="http://schemas.microsoft.com/office/drawing/2014/main" val="3407776743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424980767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869581541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3989259646"/>
                    </a:ext>
                  </a:extLst>
                </a:gridCol>
                <a:gridCol w="515852">
                  <a:extLst>
                    <a:ext uri="{9D8B030D-6E8A-4147-A177-3AD203B41FA5}">
                      <a16:colId xmlns:a16="http://schemas.microsoft.com/office/drawing/2014/main" val="2855308758"/>
                    </a:ext>
                  </a:extLst>
                </a:gridCol>
                <a:gridCol w="449348">
                  <a:extLst>
                    <a:ext uri="{9D8B030D-6E8A-4147-A177-3AD203B41FA5}">
                      <a16:colId xmlns:a16="http://schemas.microsoft.com/office/drawing/2014/main" val="2189297742"/>
                    </a:ext>
                  </a:extLst>
                </a:gridCol>
              </a:tblGrid>
              <a:tr h="40386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Объект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кол-во </a:t>
                      </a:r>
                      <a:br>
                        <a:rPr lang="ru-RU" sz="800" u="none" strike="noStrike">
                          <a:effectLst/>
                        </a:rPr>
                      </a:br>
                      <a:r>
                        <a:rPr lang="ru-RU" sz="800" u="none" strike="noStrike">
                          <a:effectLst/>
                        </a:rPr>
                        <a:t>отказов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</a:rPr>
                        <a:t>суммарная </a:t>
                      </a:r>
                      <a:r>
                        <a:rPr lang="ru-RU" sz="800" u="none" strike="noStrike" dirty="0" smtClean="0">
                          <a:effectLst/>
                        </a:rPr>
                        <a:t>длит, час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</a:rPr>
                        <a:t>потери </a:t>
                      </a:r>
                      <a:r>
                        <a:rPr lang="ru-RU" sz="800" u="none" strike="noStrike" dirty="0" err="1" smtClean="0">
                          <a:effectLst/>
                        </a:rPr>
                        <a:t>поездо</a:t>
                      </a:r>
                      <a:r>
                        <a:rPr lang="ru-RU" sz="800" u="none" strike="noStrike" dirty="0" smtClean="0">
                          <a:effectLst/>
                        </a:rPr>
                        <a:t>-часов, час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</a:rPr>
                        <a:t>интенсивность  по 1 и 2 кат</a:t>
                      </a:r>
                      <a:r>
                        <a:rPr lang="ru-RU" sz="800" u="none" strike="noStrike" dirty="0" smtClean="0">
                          <a:effectLst/>
                        </a:rPr>
                        <a:t>.,1/час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Твосст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3884629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АРИСТОВО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 dirty="0">
                          <a:effectLst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43720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БРЫКАНОВО:НАЩЕКИНО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 dirty="0">
                          <a:effectLst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74972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ВЕЛИКИЕ ЛУКИ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 dirty="0">
                          <a:effectLst/>
                        </a:rPr>
                        <a:t>0.033333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0.933333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0.000114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0.033333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08352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ВЕЛИКИЕ ЛУКИ : ОПУХЛИКИ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 dirty="0">
                          <a:effectLst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467318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ВЛАСЬЕ:ИЗОЧА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 dirty="0">
                          <a:effectLst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941063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ВОРОБЕЦКАЯ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0.066667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 dirty="0">
                          <a:effectLst/>
                        </a:rPr>
                        <a:t>0.25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0.000114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0.066667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41515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ВОРОБЕЦКАЯ:ГУЩИНО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2.083333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 dirty="0">
                          <a:effectLst/>
                        </a:rPr>
                        <a:t>4.8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0.000228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1.041667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57812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ВЫДУМКА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015648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ВЫДУМКА : МАЕВО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537118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ГАРНЕЯ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1.966667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0.216667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 dirty="0">
                          <a:effectLst/>
                        </a:rPr>
                        <a:t>0.000114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1.966667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46956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ГАРНЕЯ:ПОСИНЬ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 dirty="0">
                          <a:effectLst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692949"/>
                  </a:ext>
                </a:extLst>
              </a:tr>
            </a:tbl>
          </a:graphicData>
        </a:graphic>
      </p:graphicFrame>
      <p:sp>
        <p:nvSpPr>
          <p:cNvPr id="13" name="Стрелка вправо 12"/>
          <p:cNvSpPr/>
          <p:nvPr/>
        </p:nvSpPr>
        <p:spPr>
          <a:xfrm>
            <a:off x="4684452" y="2097064"/>
            <a:ext cx="640081" cy="48463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2435629" y="4081549"/>
            <a:ext cx="6317673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Формулы для расчета показателей для  ШЧ</a:t>
            </a:r>
            <a:endParaRPr lang="ru-RU" dirty="0"/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710587"/>
              </p:ext>
            </p:extLst>
          </p:nvPr>
        </p:nvGraphicFramePr>
        <p:xfrm>
          <a:off x="1965325" y="4613561"/>
          <a:ext cx="7552747" cy="1152287"/>
        </p:xfrm>
        <a:graphic>
          <a:graphicData uri="http://schemas.openxmlformats.org/drawingml/2006/table">
            <a:tbl>
              <a:tblPr firstRow="1" firstCol="1" bandRow="1"/>
              <a:tblGrid>
                <a:gridCol w="2077628">
                  <a:extLst>
                    <a:ext uri="{9D8B030D-6E8A-4147-A177-3AD203B41FA5}">
                      <a16:colId xmlns:a16="http://schemas.microsoft.com/office/drawing/2014/main" val="4135423038"/>
                    </a:ext>
                  </a:extLst>
                </a:gridCol>
                <a:gridCol w="2324097">
                  <a:extLst>
                    <a:ext uri="{9D8B030D-6E8A-4147-A177-3AD203B41FA5}">
                      <a16:colId xmlns:a16="http://schemas.microsoft.com/office/drawing/2014/main" val="4100113999"/>
                    </a:ext>
                  </a:extLst>
                </a:gridCol>
                <a:gridCol w="3151022">
                  <a:extLst>
                    <a:ext uri="{9D8B030D-6E8A-4147-A177-3AD203B41FA5}">
                      <a16:colId xmlns:a16="http://schemas.microsoft.com/office/drawing/2014/main" val="2660333834"/>
                    </a:ext>
                  </a:extLst>
                </a:gridCol>
              </a:tblGrid>
              <a:tr h="282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Среднее время восстановления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Интенсивность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кГот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8147023"/>
                  </a:ext>
                </a:extLst>
              </a:tr>
              <a:tr h="8696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7877474"/>
                  </a:ext>
                </a:extLst>
              </a:tr>
            </a:tbl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0977008"/>
              </p:ext>
            </p:extLst>
          </p:nvPr>
        </p:nvGraphicFramePr>
        <p:xfrm>
          <a:off x="2155617" y="5051146"/>
          <a:ext cx="1706562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" r:id="rId4" imgW="2603500" imgH="1003300" progId="Equation.3">
                  <p:embed/>
                </p:oleObj>
              </mc:Choice>
              <mc:Fallback>
                <p:oleObj r:id="rId4" imgW="2603500" imgH="1003300" progId="Equation.3">
                  <p:embed/>
                  <p:pic>
                    <p:nvPicPr>
                      <p:cNvPr id="16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5617" y="5051146"/>
                        <a:ext cx="1706562" cy="677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8294590"/>
              </p:ext>
            </p:extLst>
          </p:nvPr>
        </p:nvGraphicFramePr>
        <p:xfrm>
          <a:off x="4241794" y="5070197"/>
          <a:ext cx="1965325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r:id="rId6" imgW="2463800" imgH="787400" progId="Equation.3">
                  <p:embed/>
                </p:oleObj>
              </mc:Choice>
              <mc:Fallback>
                <p:oleObj r:id="rId6" imgW="2463800" imgH="787400" progId="Equation.3">
                  <p:embed/>
                  <p:pic>
                    <p:nvPicPr>
                      <p:cNvPr id="21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1794" y="5070197"/>
                        <a:ext cx="1965325" cy="639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860387"/>
              </p:ext>
            </p:extLst>
          </p:nvPr>
        </p:nvGraphicFramePr>
        <p:xfrm>
          <a:off x="6586734" y="5069097"/>
          <a:ext cx="274320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8" r:id="rId8" imgW="3429000" imgH="571500" progId="Equation.3">
                  <p:embed/>
                </p:oleObj>
              </mc:Choice>
              <mc:Fallback>
                <p:oleObj r:id="rId8" imgW="3429000" imgH="571500" progId="Equation.3">
                  <p:embed/>
                  <p:pic>
                    <p:nvPicPr>
                      <p:cNvPr id="22" name="Объект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6734" y="5069097"/>
                        <a:ext cx="2743200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222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6379323"/>
            <a:ext cx="12192000" cy="562237"/>
          </a:xfrm>
          <a:prstGeom prst="rect">
            <a:avLst/>
          </a:prstGeom>
          <a:solidFill>
            <a:srgbClr val="3C746B">
              <a:alpha val="9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endParaRPr lang="ru-RU" sz="1867" b="1" dirty="0">
              <a:latin typeface="Calibri" panose="020F0502020204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-7544"/>
            <a:ext cx="12192000" cy="652235"/>
          </a:xfrm>
          <a:prstGeom prst="rect">
            <a:avLst/>
          </a:prstGeom>
          <a:solidFill>
            <a:srgbClr val="3C746B">
              <a:alpha val="9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36691" y="59916"/>
            <a:ext cx="90309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Расчет показателей надежности по методике 2020 года- изменение принципа расчета. </a:t>
            </a:r>
          </a:p>
          <a:p>
            <a:pPr>
              <a:spcBef>
                <a:spcPct val="0"/>
              </a:spcBef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Перспективы расчета показателей для 3 категории отказов</a:t>
            </a:r>
            <a:endParaRPr lang="ru-RU" sz="1600" b="1" dirty="0"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546379" y="6478259"/>
            <a:ext cx="567668" cy="35826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ru-RU" sz="2667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endParaRPr lang="ru-RU" sz="2667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002" y="127329"/>
            <a:ext cx="1085144" cy="4576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4364180" y="825467"/>
            <a:ext cx="2302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Показатели для Ш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746115" y="4449584"/>
            <a:ext cx="4615104" cy="374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Формулы для расчета показателей для  Ш</a:t>
            </a:r>
            <a:endParaRPr lang="ru-RU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314963"/>
              </p:ext>
            </p:extLst>
          </p:nvPr>
        </p:nvGraphicFramePr>
        <p:xfrm>
          <a:off x="1193801" y="4958091"/>
          <a:ext cx="9618132" cy="1152287"/>
        </p:xfrm>
        <a:graphic>
          <a:graphicData uri="http://schemas.openxmlformats.org/drawingml/2006/table">
            <a:tbl>
              <a:tblPr firstRow="1" firstCol="1" bandRow="1"/>
              <a:tblGrid>
                <a:gridCol w="2976551">
                  <a:extLst>
                    <a:ext uri="{9D8B030D-6E8A-4147-A177-3AD203B41FA5}">
                      <a16:colId xmlns:a16="http://schemas.microsoft.com/office/drawing/2014/main" val="4135423038"/>
                    </a:ext>
                  </a:extLst>
                </a:gridCol>
                <a:gridCol w="3026833">
                  <a:extLst>
                    <a:ext uri="{9D8B030D-6E8A-4147-A177-3AD203B41FA5}">
                      <a16:colId xmlns:a16="http://schemas.microsoft.com/office/drawing/2014/main" val="4100113999"/>
                    </a:ext>
                  </a:extLst>
                </a:gridCol>
                <a:gridCol w="3614748">
                  <a:extLst>
                    <a:ext uri="{9D8B030D-6E8A-4147-A177-3AD203B41FA5}">
                      <a16:colId xmlns:a16="http://schemas.microsoft.com/office/drawing/2014/main" val="2660333834"/>
                    </a:ext>
                  </a:extLst>
                </a:gridCol>
              </a:tblGrid>
              <a:tr h="282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Среднее время восстановления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Интенсивность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кГот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8147023"/>
                  </a:ext>
                </a:extLst>
              </a:tr>
              <a:tr h="8696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7877474"/>
                  </a:ext>
                </a:extLst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468625"/>
              </p:ext>
            </p:extLst>
          </p:nvPr>
        </p:nvGraphicFramePr>
        <p:xfrm>
          <a:off x="3477909" y="1280228"/>
          <a:ext cx="3657600" cy="13504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19814185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6381316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5770474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5554467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55185694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33280876"/>
                    </a:ext>
                  </a:extLst>
                </a:gridCol>
              </a:tblGrid>
              <a:tr h="6189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ШЧ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Потери </a:t>
                      </a:r>
                      <a:r>
                        <a:rPr lang="ru-RU" sz="1100" u="none" strike="noStrike" dirty="0" err="1">
                          <a:effectLst/>
                        </a:rPr>
                        <a:t>поездо</a:t>
                      </a:r>
                      <a:r>
                        <a:rPr lang="ru-RU" sz="1100" u="none" strike="noStrike" dirty="0">
                          <a:effectLst/>
                        </a:rPr>
                        <a:t>-часов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Твосст 1 и 2 кат.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кГот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Интенсивность , 1/мес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Кол-во объектов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335513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ШЧ-1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33.85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0.84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0.997799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1.922182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342286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ШЧ-2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51.5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1.545261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0.995958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1.922481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971285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ШЧ-3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71.96667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1.213281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0.996686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2.006322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08945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ШЧ-4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221.45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1.442284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0.987155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6.603912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102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0403988"/>
                  </a:ext>
                </a:extLst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418727"/>
              </p:ext>
            </p:extLst>
          </p:nvPr>
        </p:nvGraphicFramePr>
        <p:xfrm>
          <a:off x="1739119" y="3266239"/>
          <a:ext cx="79375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441895526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796973998"/>
                    </a:ext>
                  </a:extLst>
                </a:gridCol>
                <a:gridCol w="5422900">
                  <a:extLst>
                    <a:ext uri="{9D8B030D-6E8A-4147-A177-3AD203B41FA5}">
                      <a16:colId xmlns:a16="http://schemas.microsoft.com/office/drawing/2014/main" val="1674493684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Потери поездо-часов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>
                          <a:effectLst/>
                        </a:rPr>
                        <a:t>98.5717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=(33.85*122 + 51.5*68 + 71.96666667*54 +221.45*102)/(122+68+54+102)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62316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err="1">
                          <a:effectLst/>
                        </a:rPr>
                        <a:t>Твосст</a:t>
                      </a:r>
                      <a:r>
                        <a:rPr lang="ru-RU" sz="1100" u="none" strike="noStrike" dirty="0">
                          <a:effectLst/>
                        </a:rPr>
                        <a:t> 1 и 2 кат.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>
                          <a:effectLst/>
                        </a:rPr>
                        <a:t>1.21442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=(0.84*1.92 + 1.54*1.92 + 1.21*2.01 + 1.44*6.60)/(1.92 + 1.92 + 2.01 + 6.60)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701378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Интенсивность , 1/мес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>
                          <a:effectLst/>
                        </a:rPr>
                        <a:t>2.30683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=(1.922182*122 + 1.922481182*68 + 2.006322391*54 + 6.60391186*102)/(122+68+54+102)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53256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кГот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 dirty="0">
                          <a:effectLst/>
                        </a:rPr>
                        <a:t>0.99627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=1/(1+1.214415978*2.306829424/(30,5*24))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07641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среднее кол-во объектов в ШЧ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7707369"/>
                  </a:ext>
                </a:extLst>
              </a:tr>
            </a:tbl>
          </a:graphicData>
        </a:graphic>
      </p:graphicFrame>
      <p:sp>
        <p:nvSpPr>
          <p:cNvPr id="25" name="Стрелка вниз 24"/>
          <p:cNvSpPr/>
          <p:nvPr/>
        </p:nvSpPr>
        <p:spPr>
          <a:xfrm>
            <a:off x="4908775" y="2765254"/>
            <a:ext cx="647159" cy="429906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8094" y="5336656"/>
            <a:ext cx="2135116" cy="666156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6114" y="5336656"/>
            <a:ext cx="2293938" cy="627081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07153" y="5447259"/>
            <a:ext cx="3089880" cy="405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12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6379323"/>
            <a:ext cx="12192000" cy="562237"/>
          </a:xfrm>
          <a:prstGeom prst="rect">
            <a:avLst/>
          </a:prstGeom>
          <a:solidFill>
            <a:srgbClr val="3C746B">
              <a:alpha val="9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endParaRPr lang="ru-RU" sz="1867" b="1" dirty="0">
              <a:latin typeface="Calibri" panose="020F0502020204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-7544"/>
            <a:ext cx="12192000" cy="652235"/>
          </a:xfrm>
          <a:prstGeom prst="rect">
            <a:avLst/>
          </a:prstGeom>
          <a:solidFill>
            <a:srgbClr val="3C746B">
              <a:alpha val="9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36691" y="59916"/>
            <a:ext cx="62547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Перспективы расчета показателей для 3 категории отказов</a:t>
            </a:r>
            <a:endParaRPr lang="ru-RU" sz="1600" b="1" dirty="0"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513127" y="6478259"/>
            <a:ext cx="600919" cy="35826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ru-RU" sz="2667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endParaRPr lang="ru-RU" sz="2667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002" y="127329"/>
            <a:ext cx="1085144" cy="4576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35" name="Группа 34"/>
          <p:cNvGrpSpPr/>
          <p:nvPr/>
        </p:nvGrpSpPr>
        <p:grpSpPr>
          <a:xfrm>
            <a:off x="1113904" y="1504993"/>
            <a:ext cx="4073237" cy="3507582"/>
            <a:chOff x="1113905" y="1504993"/>
            <a:chExt cx="3117834" cy="1662545"/>
          </a:xfrm>
        </p:grpSpPr>
        <p:sp>
          <p:nvSpPr>
            <p:cNvPr id="4" name="Равнобедренный треугольник 3"/>
            <p:cNvSpPr/>
            <p:nvPr/>
          </p:nvSpPr>
          <p:spPr>
            <a:xfrm>
              <a:off x="1113905" y="1504993"/>
              <a:ext cx="1978429" cy="1662545"/>
            </a:xfrm>
            <a:prstGeom prst="triangl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1394861" y="2653316"/>
              <a:ext cx="1404449" cy="121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2504899" y="1802156"/>
              <a:ext cx="78971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900" dirty="0" smtClean="0"/>
                <a:t>ОТС</a:t>
              </a:r>
              <a:r>
                <a:rPr lang="en-US" sz="900" dirty="0" smtClean="0"/>
                <a:t> 1,2 </a:t>
              </a:r>
              <a:r>
                <a:rPr lang="ru-RU" sz="900" dirty="0" smtClean="0"/>
                <a:t>кат</a:t>
              </a:r>
              <a:endParaRPr lang="ru-RU" sz="9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876202" y="2245512"/>
              <a:ext cx="53201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00" dirty="0" smtClean="0"/>
                <a:t>ОТС</a:t>
              </a:r>
              <a:endParaRPr lang="ru-RU" sz="1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142209" y="2816674"/>
              <a:ext cx="108953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00" dirty="0"/>
                <a:t>Инциденты</a:t>
              </a:r>
            </a:p>
          </p:txBody>
        </p:sp>
        <p:cxnSp>
          <p:nvCxnSpPr>
            <p:cNvPr id="31" name="Прямая соединительная линия 30"/>
            <p:cNvCxnSpPr/>
            <p:nvPr/>
          </p:nvCxnSpPr>
          <p:spPr>
            <a:xfrm flipV="1">
              <a:off x="1737099" y="2140079"/>
              <a:ext cx="728836" cy="6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769761" y="737779"/>
            <a:ext cx="11110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Пирамида </a:t>
            </a:r>
            <a:r>
              <a:rPr lang="ru-RU" dirty="0" err="1" smtClean="0"/>
              <a:t>Гейнриха</a:t>
            </a:r>
            <a:r>
              <a:rPr lang="ru-RU" dirty="0" smtClean="0"/>
              <a:t>: взаимосвязь между событиями разным уровнем тяжести последствий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6018414" y="1614570"/>
            <a:ext cx="41979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Допустимые значения – рассчитываются из предположения, что их можно выделить из общего потока с помощью переводного коэффициента, учитывающего регистрируемое количество событий и размеры объекта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6184669" y="4199840"/>
            <a:ext cx="4197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Фактические значения рассчитываются аналогично отказам по 1,2 категории на основе данных по отказам 3 категории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535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90" y="0"/>
            <a:ext cx="12192000" cy="652235"/>
          </a:xfrm>
          <a:prstGeom prst="rect">
            <a:avLst/>
          </a:prstGeom>
          <a:solidFill>
            <a:srgbClr val="3C746B">
              <a:alpha val="9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704032" y="108291"/>
            <a:ext cx="7629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b="1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Состав и источник данных для расчета показателей надежности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379323"/>
            <a:ext cx="12192000" cy="562237"/>
          </a:xfrm>
          <a:prstGeom prst="rect">
            <a:avLst/>
          </a:prstGeom>
          <a:solidFill>
            <a:srgbClr val="3C746B">
              <a:alpha val="9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endParaRPr lang="ru-RU" sz="1867" b="1" dirty="0">
              <a:latin typeface="Calibri" panose="020F0502020204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647043" y="6478259"/>
            <a:ext cx="467003" cy="35826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ru-RU" sz="2667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2667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002" y="127329"/>
            <a:ext cx="1085144" cy="4576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487486" y="1977605"/>
            <a:ext cx="971550" cy="352345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47632" y="1977605"/>
            <a:ext cx="971550" cy="3523457"/>
          </a:xfrm>
          <a:prstGeom prst="rect">
            <a:avLst/>
          </a:prstGeom>
          <a:solidFill>
            <a:srgbClr val="00808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552585" y="4051334"/>
            <a:ext cx="971550" cy="187778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7678" y="1438763"/>
            <a:ext cx="1231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КАС АНТ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552585" y="1516323"/>
            <a:ext cx="971550" cy="179206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82872" y="1261238"/>
            <a:ext cx="11960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АСУ-Ш-2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БД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22774" y="1003124"/>
            <a:ext cx="1163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 АНШ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18103" y="3682002"/>
            <a:ext cx="1640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КЗ УО-ЖАТС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1623796" y="3408308"/>
            <a:ext cx="959076" cy="54738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4378185" y="2202126"/>
            <a:ext cx="959076" cy="6317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4376896" y="4267685"/>
            <a:ext cx="959076" cy="631762"/>
          </a:xfrm>
          <a:prstGeom prst="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6858617" y="4160014"/>
            <a:ext cx="441610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Неисправность устройств СЦБ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П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Стрелочные переводы , из внешних систем кроме  ручного ввода,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Э, Линии СЦБ (АБ)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В, Устройства УКСПС</a:t>
            </a:r>
          </a:p>
          <a:p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801943" y="1003124"/>
            <a:ext cx="441610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ОПОВЕЩЕНИЯ С УСЛОВИЕМ: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– оцениваемый месяц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Расследованные ОТС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(включая сервисные)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для расчета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Ответственная служба и подразделение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начала и длительность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(станция/перегон)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Потери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поездо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-часов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дубль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78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79323"/>
            <a:ext cx="12192000" cy="562237"/>
          </a:xfrm>
          <a:prstGeom prst="rect">
            <a:avLst/>
          </a:prstGeom>
          <a:solidFill>
            <a:srgbClr val="3C746B">
              <a:alpha val="9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endParaRPr lang="ru-RU" sz="1867" b="1" dirty="0">
              <a:latin typeface="Calibri" panose="020F0502020204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-7544"/>
            <a:ext cx="12192000" cy="652235"/>
          </a:xfrm>
          <a:prstGeom prst="rect">
            <a:avLst/>
          </a:prstGeom>
          <a:solidFill>
            <a:srgbClr val="3C746B">
              <a:alpha val="9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255927" y="123991"/>
            <a:ext cx="9684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Сбор данные – получение новых оповещений и обновление записанных КАС АНТ</a:t>
            </a:r>
            <a:endParaRPr lang="ru-RU" b="1" dirty="0"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647043" y="6478259"/>
            <a:ext cx="467003" cy="35826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ru-RU" sz="2667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2667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002" y="127329"/>
            <a:ext cx="1085144" cy="4576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361402" y="1144139"/>
            <a:ext cx="6971620" cy="358665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данных производится: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раз в 10 минут запрашиваются изменения за последние 72 часа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раз в сутки производится обновление с начала месяца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1 по 15 числа 1 раз в сутки каждого месяца обновляются данные за предыдущие месяцы с начала года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52159" y="1696944"/>
            <a:ext cx="971550" cy="2514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512305" y="1696944"/>
            <a:ext cx="971550" cy="2514600"/>
          </a:xfrm>
          <a:prstGeom prst="rect">
            <a:avLst/>
          </a:prstGeom>
          <a:solidFill>
            <a:srgbClr val="00808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122348" y="1315196"/>
            <a:ext cx="1231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КАС АНТ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384990" y="1300045"/>
            <a:ext cx="1262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АСУ-Ш-2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9425914" y="2519265"/>
            <a:ext cx="959076" cy="586409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бъект 2"/>
          <p:cNvSpPr txBox="1">
            <a:spLocks/>
          </p:cNvSpPr>
          <p:nvPr/>
        </p:nvSpPr>
        <p:spPr>
          <a:xfrm>
            <a:off x="234317" y="4866899"/>
            <a:ext cx="8901058" cy="13457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синхронизации производится добавление в БД новых оповещений, изменение времени, ответственности, потерь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поездо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-часов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Удаление отказа производится автоматически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оповещение, на основе которого создан отказ признается дублем другого оповещения.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переклассифицирован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ТН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60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379323"/>
            <a:ext cx="12192000" cy="562237"/>
          </a:xfrm>
          <a:prstGeom prst="rect">
            <a:avLst/>
          </a:prstGeom>
          <a:solidFill>
            <a:srgbClr val="3C746B">
              <a:alpha val="9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endParaRPr lang="ru-RU" sz="1867" b="1" dirty="0">
              <a:latin typeface="Calibri" panose="020F0502020204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-7544"/>
            <a:ext cx="12192000" cy="652235"/>
          </a:xfrm>
          <a:prstGeom prst="rect">
            <a:avLst/>
          </a:prstGeom>
          <a:solidFill>
            <a:srgbClr val="3C746B">
              <a:alpha val="9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255927" y="123991"/>
            <a:ext cx="4513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Входные данные АС АНШ – отчет №7</a:t>
            </a:r>
            <a:endParaRPr lang="ru-RU" b="1" dirty="0"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647043" y="6478259"/>
            <a:ext cx="467003" cy="35826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ru-RU" sz="2667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2667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002" y="127329"/>
            <a:ext cx="1085144" cy="4576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309" y="926042"/>
            <a:ext cx="11780184" cy="500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6379323"/>
            <a:ext cx="12192000" cy="562237"/>
          </a:xfrm>
          <a:prstGeom prst="rect">
            <a:avLst/>
          </a:prstGeom>
          <a:solidFill>
            <a:srgbClr val="3C746B">
              <a:alpha val="9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endParaRPr lang="ru-RU" sz="1867" b="1" dirty="0">
              <a:latin typeface="Calibri" panose="020F0502020204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-7544"/>
            <a:ext cx="12192000" cy="652235"/>
          </a:xfrm>
          <a:prstGeom prst="rect">
            <a:avLst/>
          </a:prstGeom>
          <a:solidFill>
            <a:srgbClr val="3C746B">
              <a:alpha val="9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49854" y="171313"/>
            <a:ext cx="60562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Расписание расчетов показателей надежности в АС АНШ</a:t>
            </a:r>
            <a:endParaRPr lang="ru-RU" sz="1600" b="1" dirty="0"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647043" y="6478259"/>
            <a:ext cx="467003" cy="35826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ru-RU" sz="2667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2667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002" y="127329"/>
            <a:ext cx="1085144" cy="4576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2" name="Объект 2"/>
          <p:cNvSpPr>
            <a:spLocks noGrp="1"/>
          </p:cNvSpPr>
          <p:nvPr>
            <p:ph idx="1"/>
          </p:nvPr>
        </p:nvSpPr>
        <p:spPr>
          <a:xfrm>
            <a:off x="145742" y="823547"/>
            <a:ext cx="8265014" cy="54209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Месячная оценка (расчет) показателей производится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1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15 число ежемесячно за истекший месяц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(расчет) показателей производится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1 по 15 число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ежемесячно за истекший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месяц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10 и 15 число данные передаются в ГИП РЖД, ЕКП УРРАН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передачи данных в ЕКП УРРАН и ГИП РЖД их корректировка не производится, так данные зафиксированы во внешней системе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расчете показателей следующего нарастающего периода изменения, произошедшие в базе ОТС будут учтены в расчете именно отчетного нарастающего периода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540567" y="2801659"/>
            <a:ext cx="971550" cy="224479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410756" y="2288460"/>
            <a:ext cx="1163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 АНШ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245355" y="4069274"/>
            <a:ext cx="971550" cy="18777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245355" y="1534263"/>
            <a:ext cx="971550" cy="1792061"/>
          </a:xfrm>
          <a:prstGeom prst="rect">
            <a:avLst/>
          </a:prstGeom>
          <a:solidFill>
            <a:srgbClr val="FF505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097046" y="817849"/>
            <a:ext cx="12681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 РЖД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(ГЦУ)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910873" y="36999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020360" y="3697689"/>
            <a:ext cx="1511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ЕКП УРРАН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9596946" y="2929093"/>
            <a:ext cx="560320" cy="3230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9591018" y="4366222"/>
            <a:ext cx="560320" cy="3525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78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-7544"/>
            <a:ext cx="12192000" cy="652235"/>
          </a:xfrm>
          <a:prstGeom prst="rect">
            <a:avLst/>
          </a:prstGeom>
          <a:solidFill>
            <a:srgbClr val="3C746B">
              <a:alpha val="9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76417" y="133907"/>
            <a:ext cx="5980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Состав рассчитываемых показателей надежности</a:t>
            </a:r>
            <a:endParaRPr lang="ru-RU" b="1" dirty="0"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79323"/>
            <a:ext cx="12192000" cy="562237"/>
          </a:xfrm>
          <a:prstGeom prst="rect">
            <a:avLst/>
          </a:prstGeom>
          <a:solidFill>
            <a:srgbClr val="3C746B">
              <a:alpha val="9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endParaRPr lang="ru-RU" sz="1867" b="1" dirty="0">
              <a:latin typeface="Calibri" panose="020F0502020204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647043" y="6478259"/>
            <a:ext cx="467003" cy="35826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ru-RU" sz="2667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2667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002" y="127329"/>
            <a:ext cx="1085144" cy="4576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103517" y="786142"/>
            <a:ext cx="11731925" cy="1298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2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Показатель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надежности(железнодорожной техники</a:t>
            </a: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):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количественная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характеристика одного или нескольких свойств, составляющих надежность железнодорожной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техники. Значение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показателя надежности может быть:</a:t>
            </a:r>
          </a:p>
          <a:p>
            <a:pPr indent="450215" algn="just">
              <a:lnSpc>
                <a:spcPct val="112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нормативным (регламентировано в нормативной документации);</a:t>
            </a:r>
          </a:p>
          <a:p>
            <a:pPr indent="450215" algn="just">
              <a:lnSpc>
                <a:spcPct val="112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допустимым (определяют исходя из текущих требований к железнодорожной технике, зависящих от определенных условий перевозочного процесса и связанных с ними рисков);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48619" y="2183831"/>
            <a:ext cx="11731925" cy="4918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2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Интенсивность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отказов(железнодорожной техники</a:t>
            </a: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):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условная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плотность распределения вероятности возникновения отказа железнодорожной техники, определяемая при условии, что до рассматриваемого момента времени отказ не возник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450215" algn="just">
              <a:lnSpc>
                <a:spcPct val="112000"/>
              </a:lnSpc>
              <a:spcAft>
                <a:spcPts val="0"/>
              </a:spcAft>
            </a:pPr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2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Коэффициент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готовности (железнодорожной техники</a:t>
            </a: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):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вероятность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того, что железнодорожная техника окажется в работоспособном состоянии в произвольный момент времени, кроме планируемых периодов, в течение которых применение железнодорожной техники по назначению не предусматривается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450215" algn="just">
              <a:lnSpc>
                <a:spcPct val="112000"/>
              </a:lnSpc>
              <a:spcAft>
                <a:spcPts val="0"/>
              </a:spcAft>
            </a:pPr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2000"/>
              </a:lnSpc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реднее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время до восстановления(железнодорожной техники</a:t>
            </a: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):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математическое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ожидание интервала времени от момента отказа железнодорожной техники до момента восстановления ее работоспособного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состояния.</a:t>
            </a:r>
          </a:p>
          <a:p>
            <a:pPr indent="450215" algn="just">
              <a:lnSpc>
                <a:spcPct val="112000"/>
              </a:lnSpc>
              <a:spcAft>
                <a:spcPts val="0"/>
              </a:spcAft>
            </a:pPr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2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Риск: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сочетание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вероятности события и его последствий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450215" algn="just">
              <a:lnSpc>
                <a:spcPct val="112000"/>
              </a:lnSpc>
              <a:spcAft>
                <a:spcPts val="0"/>
              </a:spcAft>
            </a:pPr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2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Риск </a:t>
            </a:r>
            <a:r>
              <a:rPr lang="ru-RU" sz="1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поездо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-часов </a:t>
            </a: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потерь из-за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отказов объекта инфраструктуры</a:t>
            </a: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иск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связанный с возможностью задержки некоторого количества поездов на некоторое время в течение времени устранения возможного отказа объекта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инфраструктуры. </a:t>
            </a:r>
          </a:p>
          <a:p>
            <a:pPr indent="450215" algn="just">
              <a:lnSpc>
                <a:spcPct val="112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Уровень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риска</a:t>
            </a: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асштаб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риска или совокупности рисков, который характеризуется определенным сочетанием последствий и вероятности их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возникновения. </a:t>
            </a:r>
          </a:p>
          <a:p>
            <a:pPr indent="450215" algn="just">
              <a:lnSpc>
                <a:spcPct val="112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Матрица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рисков</a:t>
            </a: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инструмент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позволяющий ранжировать и отражать риски путем определения уровней частот и тяжести последствий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450215" algn="just">
              <a:lnSpc>
                <a:spcPct val="112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2000"/>
              </a:lnSpc>
              <a:spcAft>
                <a:spcPts val="0"/>
              </a:spcAft>
            </a:pPr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2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15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-7544"/>
            <a:ext cx="12192000" cy="652235"/>
          </a:xfrm>
          <a:prstGeom prst="rect">
            <a:avLst/>
          </a:prstGeom>
          <a:solidFill>
            <a:srgbClr val="3C746B">
              <a:alpha val="9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76417" y="133907"/>
            <a:ext cx="5980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Состав рассчитываемых показателей надежности</a:t>
            </a:r>
            <a:endParaRPr lang="ru-RU" b="1" dirty="0"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79323"/>
            <a:ext cx="12192000" cy="562237"/>
          </a:xfrm>
          <a:prstGeom prst="rect">
            <a:avLst/>
          </a:prstGeom>
          <a:solidFill>
            <a:srgbClr val="3C746B">
              <a:alpha val="9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endParaRPr lang="ru-RU" sz="1867" b="1" dirty="0">
              <a:latin typeface="Calibri" panose="020F0502020204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647043" y="6478259"/>
            <a:ext cx="467003" cy="35826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ru-RU" sz="2667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ru-RU" sz="2667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002" y="127329"/>
            <a:ext cx="1085144" cy="4576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120928" y="1542170"/>
            <a:ext cx="11950144" cy="3229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2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Интегральные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показатели надежности</a:t>
            </a: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Обобщающие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показатели, характеризующие надежность функционирования объектов железнодорожной автоматики и телемеханики в пределах всех участков железнодорожных линий различных классов и специализаций,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находящихся в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пределах границ производственной деятельности структурного подразделения хозяйства автоматики и телемеханики.</a:t>
            </a:r>
          </a:p>
          <a:p>
            <a:pPr indent="450215" algn="just">
              <a:lnSpc>
                <a:spcPct val="112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Интегральный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показатель готовности объектов железнодорожной автоматики и </a:t>
            </a: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телемеханики по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отказам первой и второй категории</a:t>
            </a: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Средневзвешенное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значение результирующих коэффициентов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готовности соответствующих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объектов железнодорожной автоматики и телемеханики по отказам первой и второй категории, характеризующих участки железнодорожных линий,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находящиеся в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границах производственной деятельности структурного подразделения, с учетом их класса и специализации.</a:t>
            </a:r>
          </a:p>
          <a:p>
            <a:pPr indent="450215" algn="just">
              <a:lnSpc>
                <a:spcPct val="112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Среднее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время устранения </a:t>
            </a: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отказов первой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второй </a:t>
            </a: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категории объектов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железнодорожной автоматики и телемеханики</a:t>
            </a: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Усредненное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значение среднего времени устранения отказов первой и второй категории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 объектах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железнодорожной автоматики и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телемеханики,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расположенных на участках железнодорожных линий в пределах границ производственной деятельности структурного подразделения.</a:t>
            </a:r>
          </a:p>
          <a:p>
            <a:pPr indent="450215" algn="just">
              <a:lnSpc>
                <a:spcPct val="112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Интегральный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уровень </a:t>
            </a:r>
            <a:r>
              <a:rPr lang="ru-RU" sz="1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поездо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-часов потерь из-за отказов объектов железнодорожной автоматики и телемеханики</a:t>
            </a: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Суммарное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количество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поездо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-часов потерь  по причине отказов всех объектов железнодорожной автоматики и телемеханики в пределах границ производственной деятельности структурного подразделения.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64516" y="786142"/>
            <a:ext cx="10204733" cy="712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2000"/>
              </a:lnSpc>
              <a:spcAft>
                <a:spcPts val="0"/>
              </a:spcAft>
            </a:pPr>
            <a:r>
              <a:rPr lang="ru-RU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уровня ШЧ, Ш, ЦШ осуществляется расчет интегральных показателей надежности на основе рассчитанных показателей объектов</a:t>
            </a:r>
            <a:endParaRPr lang="ru-RU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09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-7544"/>
            <a:ext cx="12192000" cy="652235"/>
          </a:xfrm>
          <a:prstGeom prst="rect">
            <a:avLst/>
          </a:prstGeom>
          <a:solidFill>
            <a:srgbClr val="3C746B">
              <a:alpha val="9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75495" y="28870"/>
            <a:ext cx="73627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ЦНОТС-ЦШ – основная отчетность о показателях надежности </a:t>
            </a:r>
          </a:p>
          <a:p>
            <a:pPr>
              <a:spcBef>
                <a:spcPct val="0"/>
              </a:spcBef>
              <a:defRPr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отчет №1</a:t>
            </a:r>
            <a:endParaRPr lang="ru-RU" b="1" dirty="0"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79323"/>
            <a:ext cx="12192000" cy="562237"/>
          </a:xfrm>
          <a:prstGeom prst="rect">
            <a:avLst/>
          </a:prstGeom>
          <a:solidFill>
            <a:srgbClr val="3C746B">
              <a:alpha val="9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endParaRPr lang="ru-RU" sz="1867" b="1" dirty="0">
              <a:latin typeface="Calibri" panose="020F0502020204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647043" y="6478259"/>
            <a:ext cx="467003" cy="35826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ru-RU" sz="2667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ru-RU" sz="2667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002" y="127329"/>
            <a:ext cx="1085144" cy="4576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3" name="Прямоугольник 12"/>
          <p:cNvSpPr/>
          <p:nvPr/>
        </p:nvSpPr>
        <p:spPr>
          <a:xfrm>
            <a:off x="86061" y="721239"/>
            <a:ext cx="11797630" cy="919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2000"/>
              </a:lnSpc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Ежегодно до 15.01 выполняется расчет нормативных (допустимых) значений на основе данных за предыдущие 3 года</a:t>
            </a:r>
          </a:p>
          <a:p>
            <a:pPr indent="450215" algn="just">
              <a:lnSpc>
                <a:spcPct val="112000"/>
              </a:lnSpc>
              <a:spcAft>
                <a:spcPts val="0"/>
              </a:spcAft>
            </a:pP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Допустимые значения не меняются в течение года, являются одинаковыми для месячного и 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арастающего периода, так как учитывают сезонность </a:t>
            </a:r>
            <a:endParaRPr lang="ru-RU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66590"/>
            <a:ext cx="6637468" cy="389083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7468" y="2228727"/>
            <a:ext cx="5324678" cy="102457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37468" y="3410174"/>
            <a:ext cx="5464527" cy="727275"/>
          </a:xfrm>
          <a:prstGeom prst="rect">
            <a:avLst/>
          </a:prstGeom>
        </p:spPr>
      </p:pic>
      <p:sp>
        <p:nvSpPr>
          <p:cNvPr id="8" name="Стрелка вправо 7"/>
          <p:cNvSpPr/>
          <p:nvPr/>
        </p:nvSpPr>
        <p:spPr>
          <a:xfrm>
            <a:off x="1667435" y="3410174"/>
            <a:ext cx="5271247" cy="1018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4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-7544"/>
            <a:ext cx="12192000" cy="652235"/>
          </a:xfrm>
          <a:prstGeom prst="rect">
            <a:avLst/>
          </a:prstGeom>
          <a:solidFill>
            <a:srgbClr val="3C746B">
              <a:alpha val="9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76417" y="133907"/>
            <a:ext cx="5146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Вертикаль расчета показателя надежности</a:t>
            </a:r>
            <a:endParaRPr lang="ru-RU" b="1" dirty="0"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79323"/>
            <a:ext cx="12192000" cy="562237"/>
          </a:xfrm>
          <a:prstGeom prst="rect">
            <a:avLst/>
          </a:prstGeom>
          <a:solidFill>
            <a:srgbClr val="3C746B">
              <a:alpha val="9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endParaRPr lang="ru-RU" sz="1867" b="1" dirty="0">
              <a:latin typeface="Calibri" panose="020F0502020204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647043" y="6478259"/>
            <a:ext cx="467003" cy="35826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defRPr/>
            </a:pPr>
            <a:r>
              <a:rPr lang="ru-RU" sz="2667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ru-RU" sz="2667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002" y="127329"/>
            <a:ext cx="1085144" cy="4576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1199072" y="5348377"/>
            <a:ext cx="966158" cy="5089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585050" y="5348376"/>
            <a:ext cx="966158" cy="5089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051540" y="5348375"/>
            <a:ext cx="966158" cy="5089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612921" y="5354890"/>
            <a:ext cx="966158" cy="5089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7131170" y="5354890"/>
            <a:ext cx="966158" cy="5089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8770189" y="5354890"/>
            <a:ext cx="966158" cy="5089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0288438" y="5348374"/>
            <a:ext cx="966158" cy="5089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439948" y="4832900"/>
            <a:ext cx="11308104" cy="6520"/>
          </a:xfrm>
          <a:prstGeom prst="line">
            <a:avLst/>
          </a:prstGeom>
          <a:ln w="444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9763" y="5054894"/>
            <a:ext cx="12144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Объекты: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станции,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перегоны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H="1">
            <a:off x="5339751" y="4279412"/>
            <a:ext cx="8626" cy="1836716"/>
          </a:xfrm>
          <a:prstGeom prst="line">
            <a:avLst/>
          </a:prstGeom>
          <a:ln w="444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8442385" y="4279412"/>
            <a:ext cx="8626" cy="1836716"/>
          </a:xfrm>
          <a:prstGeom prst="line">
            <a:avLst/>
          </a:prstGeom>
          <a:ln w="444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33564" y="4369193"/>
            <a:ext cx="1749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Граница ШЧ-1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87958" y="4360958"/>
            <a:ext cx="1806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Граница ШЧ -2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028568" y="4303089"/>
            <a:ext cx="1915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Граница ШЧ -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37832" y="5419793"/>
            <a:ext cx="343763" cy="366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923954" y="5392908"/>
            <a:ext cx="343763" cy="366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352765" y="5392907"/>
            <a:ext cx="343763" cy="366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107291" y="5379841"/>
            <a:ext cx="343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441667" y="5384791"/>
            <a:ext cx="343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893177" y="5406374"/>
            <a:ext cx="343763" cy="366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642695" y="5389133"/>
            <a:ext cx="343763" cy="366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440875" y="3003047"/>
            <a:ext cx="966158" cy="50895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ШЧ-1</a:t>
            </a:r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6475509" y="2998548"/>
            <a:ext cx="966158" cy="50895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ШЧ-2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9812935" y="3038231"/>
            <a:ext cx="966158" cy="50895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ШЧ-</a:t>
            </a:r>
            <a:r>
              <a:rPr lang="en-US" dirty="0" smtClean="0"/>
              <a:t>N</a:t>
            </a:r>
            <a:endParaRPr lang="ru-RU" dirty="0"/>
          </a:p>
        </p:txBody>
      </p:sp>
      <p:cxnSp>
        <p:nvCxnSpPr>
          <p:cNvPr id="40" name="Прямая со стрелкой 39"/>
          <p:cNvCxnSpPr/>
          <p:nvPr/>
        </p:nvCxnSpPr>
        <p:spPr>
          <a:xfrm flipV="1">
            <a:off x="1777042" y="3556192"/>
            <a:ext cx="871267" cy="164157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 flipV="1">
            <a:off x="3035552" y="3577330"/>
            <a:ext cx="60283" cy="16501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H="1" flipV="1">
            <a:off x="3334633" y="3577330"/>
            <a:ext cx="1236322" cy="16501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H="1" flipV="1">
            <a:off x="7035446" y="3547612"/>
            <a:ext cx="556847" cy="172745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flipV="1">
            <a:off x="2966863" y="2037427"/>
            <a:ext cx="3390805" cy="9433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H="1" flipV="1">
            <a:off x="10464684" y="3624907"/>
            <a:ext cx="349892" cy="16184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V="1">
            <a:off x="9368186" y="3624907"/>
            <a:ext cx="898195" cy="16501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6347711" y="1368050"/>
            <a:ext cx="966158" cy="50895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Ш</a:t>
            </a:r>
            <a:endParaRPr lang="ru-RU" dirty="0"/>
          </a:p>
        </p:txBody>
      </p:sp>
      <p:cxnSp>
        <p:nvCxnSpPr>
          <p:cNvPr id="54" name="Прямая со стрелкой 53"/>
          <p:cNvCxnSpPr/>
          <p:nvPr/>
        </p:nvCxnSpPr>
        <p:spPr>
          <a:xfrm flipH="1" flipV="1">
            <a:off x="6873920" y="2025364"/>
            <a:ext cx="1" cy="8705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flipV="1">
            <a:off x="6157844" y="3573136"/>
            <a:ext cx="537864" cy="167020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flipH="1" flipV="1">
            <a:off x="7194430" y="2025364"/>
            <a:ext cx="3069313" cy="9207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64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1651</TotalTime>
  <Words>1435</Words>
  <Application>Microsoft Office PowerPoint</Application>
  <PresentationFormat>Широкоэкранный</PresentationFormat>
  <Paragraphs>382</Paragraphs>
  <Slides>13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Times New Roman</vt:lpstr>
      <vt:lpstr>Wingdings</vt:lpstr>
      <vt:lpstr>Тема Office</vt:lpstr>
      <vt:lpstr>Equation.3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Балиевич Сергей Валерьевич</dc:creator>
  <cp:lastModifiedBy>Каксимков Сергей Геннадьевич</cp:lastModifiedBy>
  <cp:revision>59</cp:revision>
  <dcterms:created xsi:type="dcterms:W3CDTF">2020-07-08T07:39:15Z</dcterms:created>
  <dcterms:modified xsi:type="dcterms:W3CDTF">2020-08-20T10:14:03Z</dcterms:modified>
</cp:coreProperties>
</file>